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7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0" r:id="rId14"/>
    <p:sldId id="293" r:id="rId15"/>
    <p:sldId id="294" r:id="rId16"/>
    <p:sldId id="295" r:id="rId17"/>
    <p:sldId id="291" r:id="rId18"/>
    <p:sldId id="282" r:id="rId19"/>
    <p:sldId id="283" r:id="rId20"/>
    <p:sldId id="296" r:id="rId21"/>
    <p:sldId id="284" r:id="rId22"/>
    <p:sldId id="285" r:id="rId23"/>
    <p:sldId id="276" r:id="rId24"/>
    <p:sldId id="287" r:id="rId25"/>
    <p:sldId id="288" r:id="rId26"/>
    <p:sldId id="297" r:id="rId27"/>
    <p:sldId id="298" r:id="rId28"/>
    <p:sldId id="289" r:id="rId29"/>
    <p:sldId id="290" r:id="rId30"/>
    <p:sldId id="299" r:id="rId31"/>
    <p:sldId id="300" r:id="rId32"/>
    <p:sldId id="30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8FB"/>
    <a:srgbClr val="83BDFD"/>
    <a:srgbClr val="86C5FE"/>
    <a:srgbClr val="5CB1FE"/>
    <a:srgbClr val="5DC8FD"/>
    <a:srgbClr val="27B6FD"/>
    <a:srgbClr val="0BACFD"/>
    <a:srgbClr val="07ABFD"/>
    <a:srgbClr val="00B9FA"/>
    <a:srgbClr val="00B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7"/>
    <p:restoredTop sz="85172"/>
  </p:normalViewPr>
  <p:slideViewPr>
    <p:cSldViewPr snapToGrid="0" snapToObjects="1">
      <p:cViewPr>
        <p:scale>
          <a:sx n="100" d="100"/>
          <a:sy n="100" d="100"/>
        </p:scale>
        <p:origin x="-35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9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5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4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9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8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7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17B40-D09F-754F-B3F2-F24269E96FF5}" type="datetimeFigureOut">
              <a:rPr lang="en-US" smtClean="0"/>
              <a:t>3/5/16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43" y="2334985"/>
            <a:ext cx="4767944" cy="2383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74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5322" y="2069101"/>
            <a:ext cx="8273354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Construye una base de clientes creciente y gana descuentos por volumen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968726"/>
              </p:ext>
            </p:extLst>
          </p:nvPr>
        </p:nvGraphicFramePr>
        <p:xfrm>
          <a:off x="931772" y="3093388"/>
          <a:ext cx="7280454" cy="2244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227"/>
                <a:gridCol w="3640227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Volumen</a:t>
                      </a:r>
                      <a:r>
                        <a:rPr lang="es-BO" sz="24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Personal (VP)</a:t>
                      </a:r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Reembolso</a:t>
                      </a:r>
                      <a:r>
                        <a:rPr lang="es-BO" sz="2400" b="0" i="0" baseline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</a:t>
                      </a:r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% Ganado</a:t>
                      </a:r>
                      <a:endParaRPr lang="es-BO" sz="24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100 - 999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5%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7829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1,000</a:t>
                      </a:r>
                      <a:r>
                        <a:rPr lang="es-BO" sz="20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– 2,499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15%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38842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2,500+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20%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Reembolsos Personales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2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90876" y="359393"/>
            <a:ext cx="466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</p:spTree>
    <p:extLst>
      <p:ext uri="{BB962C8B-B14F-4D97-AF65-F5344CB8AC3E}">
        <p14:creationId xmlns:p14="http://schemas.microsoft.com/office/powerpoint/2010/main" val="14851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25897" y="2175284"/>
            <a:ext cx="662522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VE es la suma total de tu VP y el VP de todos tus socios de primera línea. (No </a:t>
            </a:r>
            <a:r>
              <a:rPr lang="es-BO" sz="2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Cap</a:t>
            </a: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)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Volumen de Equipo o VE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99226" y="3122796"/>
            <a:ext cx="2096309" cy="2096309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Gerente</a:t>
            </a:r>
            <a:endParaRPr lang="en-US" sz="24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Jr.</a:t>
            </a:r>
          </a:p>
          <a:p>
            <a:pPr algn="ctr"/>
            <a:endParaRPr lang="en-US" sz="16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VE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95427" y="3122796"/>
            <a:ext cx="2096309" cy="2096309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Gerente</a:t>
            </a:r>
            <a:endParaRPr lang="en-US" sz="24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endParaRPr lang="en-US" sz="16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1000 VE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15651" y="359393"/>
            <a:ext cx="489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Definición de </a:t>
            </a:r>
            <a:r>
              <a:rPr lang="es-BO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Términos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1773" y="6510647"/>
            <a:ext cx="7287895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  <a:endParaRPr lang="es-BO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674" y="2041847"/>
            <a:ext cx="8844547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Sube de </a:t>
            </a: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rango y </a:t>
            </a: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gana bonos de las personas que inscribas </a:t>
            </a: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durante su primer mes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2110" y="1317964"/>
            <a:ext cx="807323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Bonos de Inicio Rápido (Gerente Jr.)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110" y="5678353"/>
            <a:ext cx="807323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En este ejemplo </a:t>
            </a: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tu VP más el de </a:t>
            </a: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María </a:t>
            </a: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son </a:t>
            </a: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igual a 500 </a:t>
            </a: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(VE). Si </a:t>
            </a: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eres un </a:t>
            </a: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Gerente </a:t>
            </a: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Jr. </a:t>
            </a: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inmediatamente ganas </a:t>
            </a: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un 15% </a:t>
            </a: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del VP </a:t>
            </a: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de María.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84614" y="3927042"/>
            <a:ext cx="1620000" cy="162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Tu</a:t>
            </a:r>
          </a:p>
          <a:p>
            <a:pPr algn="ctr"/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s-BO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60858" y="3927042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3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4675" y="359393"/>
            <a:ext cx="4742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671679"/>
              </p:ext>
            </p:extLst>
          </p:nvPr>
        </p:nvGraphicFramePr>
        <p:xfrm>
          <a:off x="762001" y="2503860"/>
          <a:ext cx="7586132" cy="111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9420"/>
                <a:gridCol w="2539999"/>
                <a:gridCol w="2056713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Volumen de Equipo</a:t>
                      </a:r>
                      <a:r>
                        <a:rPr lang="es-BO" sz="2000" b="0" i="0" baseline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(VE)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Rango</a:t>
                      </a:r>
                      <a:endParaRPr lang="es-BO" sz="24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%</a:t>
                      </a:r>
                      <a:r>
                        <a:rPr lang="es-BO" sz="2400" b="0" i="0" baseline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Ganado</a:t>
                      </a:r>
                      <a:endParaRPr lang="es-BO" sz="24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500 Puntos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Gerente Jr.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15%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4129023" y="4836936"/>
            <a:ext cx="7362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4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Inscribes a 3 personas durante el mismo mes con 250 VP cada uno.</a:t>
            </a:r>
            <a:endParaRPr lang="es-BO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3" name="Rectangle 12"/>
          <p:cNvSpPr/>
          <p:nvPr/>
        </p:nvSpPr>
        <p:spPr>
          <a:xfrm>
            <a:off x="762002" y="1317964"/>
            <a:ext cx="783181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Bonos de Inicio Rápido (</a:t>
            </a: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Gerente)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588508"/>
              </p:ext>
            </p:extLst>
          </p:nvPr>
        </p:nvGraphicFramePr>
        <p:xfrm>
          <a:off x="762001" y="2503860"/>
          <a:ext cx="7586132" cy="111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9420"/>
                <a:gridCol w="2539999"/>
                <a:gridCol w="2056713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Volumen de Equipo </a:t>
                      </a:r>
                      <a:r>
                        <a:rPr lang="es-BO" sz="2000" b="0" i="0" baseline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(VE)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Rango</a:t>
                      </a:r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%</a:t>
                      </a:r>
                      <a:r>
                        <a:rPr lang="es-BO" sz="24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Ganado</a:t>
                      </a:r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1000 Puntos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Gerente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30%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44930" y="5477929"/>
            <a:ext cx="86662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1000 VE te califican para Gerente e inmediatamente ganas 30% o $225.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900" dirty="0">
                <a:latin typeface="Helvetica Neue Light" charset="0"/>
                <a:ea typeface="Helvetica Neue Light" charset="0"/>
                <a:cs typeface="Helvetica Neue Light" charset="0"/>
              </a:rPr>
              <a:t>Bonos de Inicio Rápido </a:t>
            </a:r>
            <a:r>
              <a:rPr lang="es-BO" sz="1900" dirty="0" smtClean="0">
                <a:latin typeface="Helvetica Neue Light" charset="0"/>
                <a:ea typeface="Helvetica Neue Light" charset="0"/>
                <a:cs typeface="Helvetica Neue Light" charset="0"/>
              </a:rPr>
              <a:t>se pagan semanalmente en la mayoría de los países</a:t>
            </a: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s-BO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0223" y="3756003"/>
            <a:ext cx="1620000" cy="162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800" smtClean="0">
                <a:latin typeface="Helvetica Neue Medium" charset="0"/>
                <a:ea typeface="Helvetica Neue Medium" charset="0"/>
                <a:cs typeface="Helvetica Neue Medium" charset="0"/>
              </a:rPr>
              <a:t>Tu</a:t>
            </a:r>
          </a:p>
          <a:p>
            <a:pPr algn="ctr"/>
            <a:r>
              <a:rPr lang="es-BO" sz="200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s-BO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23548" y="3740014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80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s-BO" sz="200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s-BO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12082" y="3756003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80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</a:p>
          <a:p>
            <a:pPr algn="ctr"/>
            <a:r>
              <a:rPr lang="es-BO" sz="200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s-BO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00616" y="3708418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sz="280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s-BO" sz="200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s-BO" sz="20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1773" y="6510647"/>
            <a:ext cx="7287895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</a:p>
        </p:txBody>
      </p:sp>
      <p:sp>
        <p:nvSpPr>
          <p:cNvPr id="19" name="Oval 18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s-BO" sz="880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3</a:t>
            </a:r>
            <a:endParaRPr lang="es-BO" sz="500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3548" y="359393"/>
            <a:ext cx="453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84890" y="4566003"/>
            <a:ext cx="7362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0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01" y="2521600"/>
            <a:ext cx="4296397" cy="27743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Recupera Tu Dinero Rápido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Compra 5 Unicity Cleanse – 250 VP y $350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1773" y="5145714"/>
            <a:ext cx="7280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Usa 1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y</a:t>
            </a: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Vende 4 = $440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Ganancia $90, más tu sistema de Cleanse gratis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Recupera Tu Dinero Rápido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Compra 5 Unicity Balance – 260 VP y $375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1773" y="5145714"/>
            <a:ext cx="7280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Usa 1 y Vende 4 = $480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Ganancia $105, más tu Balance gratis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85" y="2570068"/>
            <a:ext cx="4292267" cy="3268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5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Recupera Tu Dinero Rápido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Compra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5 Unicity Matcha – 250 VP y $350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1773" y="5145714"/>
            <a:ext cx="7280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Usa 1 y Vende 4 = $440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Ganancia $90, más tu Matcha gratis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14" y="2570068"/>
            <a:ext cx="4647285" cy="31120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3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1426" y="1317964"/>
            <a:ext cx="791392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Bonos de Inicio Rápido (</a:t>
            </a: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Gerente Jr.)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1773" y="6510647"/>
            <a:ext cx="7287895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</a:p>
        </p:txBody>
      </p:sp>
      <p:sp>
        <p:nvSpPr>
          <p:cNvPr id="19" name="Oval 18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3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4225" y="359393"/>
            <a:ext cx="453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196327"/>
              </p:ext>
            </p:extLst>
          </p:nvPr>
        </p:nvGraphicFramePr>
        <p:xfrm>
          <a:off x="601427" y="2119693"/>
          <a:ext cx="8018083" cy="4147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635"/>
                <a:gridCol w="2684626"/>
                <a:gridCol w="2173822"/>
              </a:tblGrid>
              <a:tr h="550192">
                <a:tc>
                  <a:txBody>
                    <a:bodyPr/>
                    <a:lstStyle/>
                    <a:p>
                      <a:pPr algn="l"/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Gerente Jr.</a:t>
                      </a:r>
                    </a:p>
                    <a:p>
                      <a:pPr algn="ctr"/>
                      <a:r>
                        <a:rPr lang="es-BO" sz="1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(Una</a:t>
                      </a:r>
                      <a:r>
                        <a:rPr lang="es-BO" sz="14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Vez</a:t>
                      </a:r>
                      <a:r>
                        <a:rPr lang="es-BO" sz="1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500 VE)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Gerente</a:t>
                      </a:r>
                    </a:p>
                    <a:p>
                      <a:pPr algn="ctr"/>
                      <a:r>
                        <a:rPr lang="es-BO" sz="1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(Una</a:t>
                      </a:r>
                      <a:r>
                        <a:rPr lang="es-BO" sz="14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Vez</a:t>
                      </a:r>
                      <a:r>
                        <a:rPr lang="es-BO" sz="1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1000 VE)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393810">
                <a:tc>
                  <a:txBody>
                    <a:bodyPr/>
                    <a:lstStyle/>
                    <a:p>
                      <a:pPr algn="l"/>
                      <a:r>
                        <a:rPr lang="es-BO" sz="2000" b="0" i="0" noProof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Inscriptor</a:t>
                      </a: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15%</a:t>
                      </a: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30%</a:t>
                      </a: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algn="l"/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Gerente Sénior</a:t>
                      </a:r>
                      <a:endParaRPr lang="es-BO" sz="18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algn="l"/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</a:t>
                      </a:r>
                      <a:endParaRPr lang="es-BO" sz="18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 Sénior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 Ejecutivo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 Presidencial</a:t>
                      </a:r>
                      <a:endParaRPr lang="es-BO" sz="18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Zafiro Presidencial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Ruby Presidencial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Diamante</a:t>
                      </a:r>
                      <a:r>
                        <a:rPr lang="es-BO" sz="1800" b="0" i="0" baseline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</a:t>
                      </a:r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Presidencial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5%</a:t>
                      </a:r>
                      <a:endParaRPr lang="es-BO" sz="18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8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5%</a:t>
                      </a:r>
                      <a:endParaRPr lang="es-BO" sz="18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9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2111" y="2400518"/>
            <a:ext cx="846911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VO es la suma del total de puntos generados por tu organización completa al infinito.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s-BO" sz="3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VO se usa para calcular puntos para ascender de rango.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Volumen Organizacional o VO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5651" y="359393"/>
            <a:ext cx="489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Definición de </a:t>
            </a:r>
            <a:r>
              <a:rPr lang="es-BO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Términos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1984697"/>
            <a:ext cx="8666292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Gana bonos mensuales basado en tu rango. 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 de Estilo de Vida de Director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93705"/>
              </p:ext>
            </p:extLst>
          </p:nvPr>
        </p:nvGraphicFramePr>
        <p:xfrm>
          <a:off x="592667" y="2488141"/>
          <a:ext cx="8001149" cy="377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963"/>
                <a:gridCol w="2678955"/>
                <a:gridCol w="2169231"/>
              </a:tblGrid>
              <a:tr h="558165"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Titulo</a:t>
                      </a:r>
                      <a:endParaRPr lang="es-BO" sz="24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*Bono Seis Meses</a:t>
                      </a:r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*Cualificación</a:t>
                      </a:r>
                      <a:endParaRPr lang="es-BO" sz="24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665962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Gerente Sénior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$200 al mes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2,000 VO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</a:tr>
              <a:tr h="665962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$500 al mes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5,000 VO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</a:tr>
              <a:tr h="665962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</a:t>
                      </a:r>
                      <a:r>
                        <a:rPr lang="es-BO" sz="2000" b="0" i="0" baseline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Sénior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$1000 al mes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10,000 VO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</a:tr>
              <a:tr h="665962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 Ejecutivo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$1500 al mes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25,000 VO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</a:tr>
              <a:tr h="55729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i="0" noProof="0" dirty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Total    $3,200</a:t>
                      </a:r>
                      <a:endParaRPr lang="es-BO" sz="2800" b="1" i="0" noProof="0" dirty="0">
                        <a:solidFill>
                          <a:schemeClr val="bg1"/>
                        </a:solidFill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75C8F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31773" y="6510647"/>
            <a:ext cx="7287895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4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359393"/>
            <a:ext cx="465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r"/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87126" y="359393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Flujo de</a:t>
            </a:r>
            <a:r>
              <a:rPr lang="es-BO" sz="3600" b="1" dirty="0" smtClean="0">
                <a:solidFill>
                  <a:srgbClr val="E4881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s-BO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Ingresos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18" y="-372165"/>
            <a:ext cx="3749744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0" dirty="0">
                <a:solidFill>
                  <a:srgbClr val="FFD065">
                    <a:alpha val="50000"/>
                  </a:srgbClr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8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112" y="1681588"/>
            <a:ext cx="8151704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" charset="0"/>
                <a:ea typeface="Helvetica Neue" charset="0"/>
                <a:cs typeface="Helvetica Neue" charset="0"/>
              </a:rPr>
              <a:t>Hay ocho diferentes fuentes de ingresos disponibles para cada Socio de </a:t>
            </a:r>
            <a:r>
              <a:rPr lang="es-BO" sz="2400" dirty="0"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s-BO" sz="2400" dirty="0" smtClean="0">
                <a:latin typeface="Helvetica Neue" charset="0"/>
                <a:ea typeface="Helvetica Neue" charset="0"/>
                <a:cs typeface="Helvetica Neue" charset="0"/>
              </a:rPr>
              <a:t>ranquicia de Unicity:</a:t>
            </a:r>
            <a:endParaRPr lang="es-BO" sz="2400" dirty="0">
              <a:effectLst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9725" y="2745736"/>
            <a:ext cx="5962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Beneficio al Por Menor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Reembolso Personal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Bono de Inicio Rápido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Bono de Estilo de Vida de Director</a:t>
            </a:r>
            <a:endParaRPr lang="es-BO" sz="2400" dirty="0">
              <a:effectLst/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97494" y="359393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Nuevos Bonos!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62878" y="2138910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latin typeface="Helvetica Neue Medium" charset="0"/>
                <a:ea typeface="Helvetica Neue Medium" charset="0"/>
                <a:cs typeface="Helvetica Neue Medium" charset="0"/>
              </a:rPr>
              <a:t>T</a:t>
            </a:r>
            <a:r>
              <a:rPr lang="en-US" sz="28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u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62878" y="3632392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996300" y="3632393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  <a:endParaRPr lang="en-US" sz="40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729458" y="3691650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 de Gerente Sénior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Rango</a:t>
            </a: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Gerente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Sr. (2000 VO)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43268" y="5070245"/>
            <a:ext cx="479072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Ganancias Mes 1: </a:t>
            </a:r>
            <a:r>
              <a:rPr lang="es-BO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$650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$450 </a:t>
            </a:r>
            <a:r>
              <a:rPr lang="es-BO" sz="2000" dirty="0">
                <a:latin typeface="Helvetica Neue Light" charset="0"/>
                <a:ea typeface="Helvetica Neue Light" charset="0"/>
                <a:cs typeface="Helvetica Neue Light" charset="0"/>
              </a:rPr>
              <a:t>in en Bonos de Inicio Rápido</a:t>
            </a:r>
            <a:endParaRPr lang="es-BO" sz="20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$200 in Bonos de Gerente Sénior</a:t>
            </a:r>
            <a:endParaRPr lang="es-BO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9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*Gana bono sobre todo tu VO hasta 9 generaciones</a:t>
            </a:r>
            <a:endParaRPr lang="es-BO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Bonos Infinitos de Acciones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840116"/>
              </p:ext>
            </p:extLst>
          </p:nvPr>
        </p:nvGraphicFramePr>
        <p:xfrm>
          <a:off x="244934" y="2478452"/>
          <a:ext cx="8666290" cy="3726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066"/>
                <a:gridCol w="778933"/>
                <a:gridCol w="829734"/>
                <a:gridCol w="812800"/>
                <a:gridCol w="863600"/>
                <a:gridCol w="863600"/>
                <a:gridCol w="948266"/>
                <a:gridCol w="914400"/>
                <a:gridCol w="965200"/>
                <a:gridCol w="918691"/>
              </a:tblGrid>
              <a:tr h="299271">
                <a:tc>
                  <a:txBody>
                    <a:bodyPr/>
                    <a:lstStyle/>
                    <a:p>
                      <a:pPr algn="ctr"/>
                      <a:r>
                        <a:rPr lang="es-BO" sz="900" b="0" i="0" noProof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Rango</a:t>
                      </a:r>
                    </a:p>
                  </a:txBody>
                  <a:tcPr marL="94512" marR="94512" marT="47256" marB="47256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Gerente</a:t>
                      </a:r>
                      <a:endParaRPr lang="es-BO" sz="1000" b="0" i="0" noProof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Gerente Sénior</a:t>
                      </a: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Director</a:t>
                      </a:r>
                      <a:endParaRPr lang="es-BO" sz="1000" b="0" i="0" noProof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Director Sénior</a:t>
                      </a:r>
                      <a:endParaRPr lang="es-BO" sz="1000" b="0" i="0" noProof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Director</a:t>
                      </a:r>
                      <a:br>
                        <a:rPr lang="es-BO" sz="1000" b="0" i="0" noProof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</a:br>
                      <a:r>
                        <a:rPr lang="es-BO" sz="1000" b="0" i="0" noProof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Ejecutivo</a:t>
                      </a:r>
                      <a:endParaRPr lang="es-BO" sz="1000" b="0" i="0" noProof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Director Presidencial</a:t>
                      </a:r>
                      <a:endParaRPr lang="es-BO" sz="1000" b="0" i="0" noProof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Zafiro Presidencial</a:t>
                      </a:r>
                      <a:endParaRPr lang="es-BO" sz="1000" b="0" i="0" noProof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Ruby Presidencial</a:t>
                      </a:r>
                      <a:endParaRPr lang="es-BO" sz="1000" b="0" i="0" noProof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BO" sz="1000" b="0" i="0" noProof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Diamante Presidencial</a:t>
                      </a:r>
                      <a:endParaRPr lang="es-BO" sz="1000" b="0" i="0" noProof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</a:tr>
              <a:tr h="299271">
                <a:tc>
                  <a:txBody>
                    <a:bodyPr/>
                    <a:lstStyle/>
                    <a:p>
                      <a:pPr algn="ctr"/>
                      <a:r>
                        <a:rPr lang="es-BO" sz="800" b="0" i="0" noProof="0" smtClean="0">
                          <a:solidFill>
                            <a:schemeClr val="bg1"/>
                          </a:solidFill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Generación</a:t>
                      </a:r>
                      <a:endParaRPr lang="es-BO" sz="800" b="0" i="0" noProof="0">
                        <a:solidFill>
                          <a:schemeClr val="bg1"/>
                        </a:solidFill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C3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9320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</a:p>
                  </a:txBody>
                  <a:tcPr marL="94512" marR="94512" marT="47256" marB="4725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8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9</a:t>
                      </a:r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1600" b="0" i="0" noProof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b="0" i="0" noProof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s-BO" sz="1600" b="0" i="0" noProof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</a:tbl>
          </a:graphicData>
        </a:graphic>
      </p:graphicFrame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5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5676" y="359393"/>
            <a:ext cx="436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*Gana bonos mensuales basados en tu rango. 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 de Club de Presidentes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098626"/>
              </p:ext>
            </p:extLst>
          </p:nvPr>
        </p:nvGraphicFramePr>
        <p:xfrm>
          <a:off x="575733" y="2864234"/>
          <a:ext cx="8018083" cy="2783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635"/>
                <a:gridCol w="2684626"/>
                <a:gridCol w="2173822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Título</a:t>
                      </a:r>
                      <a:endParaRPr lang="es-BO" sz="24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Bonos</a:t>
                      </a:r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*Cualificación</a:t>
                      </a:r>
                      <a:endParaRPr lang="es-BO" sz="24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 Presidencial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$2000 x 6 meses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50,000 VO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Zafiro Presidencial</a:t>
                      </a: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$3000 x 6 meses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100,000 VO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Ruby Presidencial</a:t>
                      </a: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$4000 x</a:t>
                      </a:r>
                      <a:r>
                        <a:rPr lang="es-BO" sz="2000" b="0" i="0" baseline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6</a:t>
                      </a:r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meses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150,000 VO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Diamante Presidencial</a:t>
                      </a: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$50,000 suma global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250,000 VO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6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7526" y="359393"/>
            <a:ext cx="480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</p:spTree>
    <p:extLst>
      <p:ext uri="{BB962C8B-B14F-4D97-AF65-F5344CB8AC3E}">
        <p14:creationId xmlns:p14="http://schemas.microsoft.com/office/powerpoint/2010/main" val="4217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32359" y="3156494"/>
            <a:ext cx="662522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7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9875" y="359393"/>
            <a:ext cx="504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4324" y="1317964"/>
            <a:ext cx="8279491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Posiciones Adicionales de Franquicia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010" y="2069695"/>
            <a:ext cx="892683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Construye </a:t>
            </a: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Posiciones </a:t>
            </a: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de </a:t>
            </a: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Franquicia Adicionales </a:t>
            </a: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(PFA)</a:t>
            </a: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y </a:t>
            </a: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gana </a:t>
            </a: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2X, 3X y 4X, incluso en </a:t>
            </a:r>
            <a:r>
              <a:rPr lang="es-BO" dirty="0" smtClean="0">
                <a:latin typeface="Helvetica Neue Light" charset="0"/>
                <a:ea typeface="Helvetica Neue Light" charset="0"/>
                <a:cs typeface="Helvetica Neue Light" charset="0"/>
              </a:rPr>
              <a:t>tu </a:t>
            </a:r>
            <a:r>
              <a:rPr lang="es-BO" dirty="0">
                <a:latin typeface="Helvetica Neue Light" charset="0"/>
                <a:ea typeface="Helvetica Neue Light" charset="0"/>
                <a:cs typeface="Helvetica Neue Light" charset="0"/>
              </a:rPr>
              <a:t>volumen.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*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5" name="Straight Connector 44"/>
          <p:cNvCxnSpPr>
            <a:stCxn id="35" idx="0"/>
          </p:cNvCxnSpPr>
          <p:nvPr/>
        </p:nvCxnSpPr>
        <p:spPr>
          <a:xfrm flipV="1">
            <a:off x="2890685" y="3152505"/>
            <a:ext cx="0" cy="10193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128853" y="3193347"/>
            <a:ext cx="2657009" cy="251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119353" y="3206527"/>
            <a:ext cx="25" cy="564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05006" y="3203472"/>
            <a:ext cx="0" cy="6534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776337" y="3186633"/>
            <a:ext cx="0" cy="6534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42" idx="3"/>
          </p:cNvCxnSpPr>
          <p:nvPr/>
        </p:nvCxnSpPr>
        <p:spPr>
          <a:xfrm flipV="1">
            <a:off x="3372096" y="3861549"/>
            <a:ext cx="151555" cy="2297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42" idx="5"/>
          </p:cNvCxnSpPr>
          <p:nvPr/>
        </p:nvCxnSpPr>
        <p:spPr>
          <a:xfrm flipH="1" flipV="1">
            <a:off x="4029024" y="3861549"/>
            <a:ext cx="241950" cy="2302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43" idx="3"/>
          </p:cNvCxnSpPr>
          <p:nvPr/>
        </p:nvCxnSpPr>
        <p:spPr>
          <a:xfrm flipV="1">
            <a:off x="3869583" y="4675205"/>
            <a:ext cx="167051" cy="22416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4526546" y="4669654"/>
            <a:ext cx="240254" cy="23021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542007" y="5545280"/>
            <a:ext cx="224793" cy="18884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533332" y="2437799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BO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Primera</a:t>
            </a:r>
            <a:br>
              <a:rPr lang="es-BO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s-BO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Posición</a:t>
            </a:r>
            <a:endParaRPr lang="es-BO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533332" y="3254441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Pierna</a:t>
            </a:r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3</a:t>
            </a:r>
          </a:p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5000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647679" y="3251511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Pierna</a:t>
            </a:r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2</a:t>
            </a:r>
          </a:p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5000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62026" y="3251511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Pierna</a:t>
            </a:r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1</a:t>
            </a:r>
          </a:p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5000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418985" y="3251510"/>
            <a:ext cx="714705" cy="7147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PDA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000343" y="4070056"/>
            <a:ext cx="714705" cy="7147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100K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931968" y="4065166"/>
            <a:ext cx="714705" cy="714705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PDA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446384" y="4891352"/>
            <a:ext cx="714705" cy="714705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100K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01096" y="4891351"/>
            <a:ext cx="714705" cy="71470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PDA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39543" y="5629461"/>
            <a:ext cx="714705" cy="71470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smtClean="0">
                <a:latin typeface="Helvetica Neue Medium" charset="0"/>
                <a:ea typeface="Helvetica Neue Medium" charset="0"/>
                <a:cs typeface="Helvetica Neue Medium" charset="0"/>
              </a:rPr>
              <a:t>100K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04334" y="2623997"/>
            <a:ext cx="33609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dirty="0" smtClean="0">
                <a:solidFill>
                  <a:srgbClr val="4EC3EF"/>
                </a:solidFill>
                <a:latin typeface="Helvetica Neue" charset="0"/>
                <a:ea typeface="Helvetica Neue" charset="0"/>
                <a:cs typeface="Helvetica Neue" charset="0"/>
              </a:rPr>
              <a:t>Posición de Distributor Diamante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Posición de Distributor Doble Diamante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BO" dirty="0" smtClean="0">
                <a:solidFill>
                  <a:srgbClr val="E4881D"/>
                </a:solidFill>
                <a:latin typeface="Helvetica Neue" charset="0"/>
                <a:ea typeface="Helvetica Neue" charset="0"/>
                <a:cs typeface="Helvetica Neue" charset="0"/>
              </a:rPr>
              <a:t>Posición de Distributor Triple Diamante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BO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Posición de Distributor Corona de Diamante</a:t>
            </a:r>
            <a:endParaRPr lang="es-BO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3824" y="2156147"/>
            <a:ext cx="8924925" cy="428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BO" sz="1900" dirty="0" smtClean="0">
                <a:latin typeface="Helvetica Neue Light" charset="0"/>
                <a:ea typeface="Helvetica Neue Light" charset="0"/>
                <a:cs typeface="Helvetica Neue Light" charset="0"/>
              </a:rPr>
              <a:t>Gana bonos de gran estilo de vida, convirtiéndote en un líder principal de Unicity.</a:t>
            </a:r>
            <a:endParaRPr lang="es-BO" sz="1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Bono de Club de Jefes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08119"/>
              </p:ext>
            </p:extLst>
          </p:nvPr>
        </p:nvGraphicFramePr>
        <p:xfrm>
          <a:off x="841650" y="2864233"/>
          <a:ext cx="7460700" cy="3239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991"/>
                <a:gridCol w="2498002"/>
                <a:gridCol w="2022707"/>
              </a:tblGrid>
              <a:tr h="420388"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Rango</a:t>
                      </a:r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4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Valor Bonos</a:t>
                      </a:r>
                      <a:endParaRPr lang="es-BO" sz="24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927316"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Doble</a:t>
                      </a:r>
                      <a:r>
                        <a:rPr lang="es-BO" sz="20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Diamante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BO" sz="2000" noProof="0"/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$150,000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</a:tr>
              <a:tr h="9273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Triple</a:t>
                      </a:r>
                      <a:r>
                        <a:rPr lang="es-BO" sz="20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Diamante</a:t>
                      </a:r>
                      <a:endParaRPr lang="es-BO" sz="2000" b="0" i="0" noProof="0" smtClean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BO" sz="2000" noProof="0"/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$500,000</a:t>
                      </a:r>
                      <a:endParaRPr lang="es-BO" sz="2000" b="0" i="0" noProof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</a:tr>
              <a:tr h="9273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Corona</a:t>
                      </a:r>
                      <a:r>
                        <a:rPr lang="es-BO" sz="2000" b="0" i="0" baseline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de</a:t>
                      </a:r>
                      <a:r>
                        <a:rPr lang="es-BO" sz="2000" b="0" i="0" noProof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Diamante</a:t>
                      </a: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BO" sz="2000" noProof="0"/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2000" b="0" i="0" noProof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$1,000,000</a:t>
                      </a:r>
                      <a:endParaRPr lang="es-BO" sz="2000" b="0" i="0" noProof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*Lee el plan de compensación para reglas y cualificaciones.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8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6150" y="359393"/>
            <a:ext cx="4371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57" y="3429358"/>
            <a:ext cx="994593" cy="712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57" y="4250258"/>
            <a:ext cx="1136923" cy="854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57" y="5137351"/>
            <a:ext cx="1136923" cy="9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94436" y="359393"/>
            <a:ext cx="4416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Mejoras Adicionales </a:t>
            </a:r>
            <a:b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es-BO" sz="3600" dirty="0" smtClean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Para Alineación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3876" y="1965641"/>
            <a:ext cx="80699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El VP se ha reducido a 100 VP para recibir comisiones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Pedidos Automáticos ya no son requeridos para ganar comisiones.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500 VE y 100 VP son requeridos para ganar Bonos Infinitos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Gerente Sénior es 2000 VO con 3 piernas de 500 VO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BO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Director  es 5000 VO con 3 piernas de 1000 VO</a:t>
            </a:r>
            <a:endParaRPr lang="es-BO" sz="20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4818" y="359393"/>
            <a:ext cx="559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El Poder de la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Duplicación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62878" y="2138910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Tu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62878" y="3632392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996300" y="3632393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  <a:endParaRPr lang="en-US" sz="40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729458" y="3691650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Mes</a:t>
            </a: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1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Rango</a:t>
            </a: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Gerente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(1000 VO)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84614" y="5322886"/>
            <a:ext cx="494938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Ganancias</a:t>
            </a:r>
            <a:r>
              <a:rPr lang="en-US" sz="24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400" b="1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Mes</a:t>
            </a:r>
            <a:r>
              <a:rPr lang="en-US" sz="24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1: 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$225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4818" y="359393"/>
            <a:ext cx="559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El Poder de la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Duplicación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Mes 2 (Duplica Mes 1)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64231" y="5067302"/>
            <a:ext cx="4790726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0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Ganancias Mes 2</a:t>
            </a:r>
            <a:r>
              <a:rPr lang="es-BO" sz="20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  <a:r>
              <a:rPr lang="es-BO" sz="20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$392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Rango</a:t>
            </a: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Gerente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Sr.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968" y="5438364"/>
            <a:ext cx="3891170" cy="830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Bonos Infinitos en </a:t>
            </a:r>
            <a:r>
              <a:rPr lang="es-BO" sz="1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Maria</a:t>
            </a: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s-BO" sz="1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Joe</a:t>
            </a: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y </a:t>
            </a:r>
            <a:r>
              <a:rPr lang="es-BO" sz="1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Jose’s</a:t>
            </a: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b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VP = $37.50 (750 x 5%)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Bono de Gerente Sr. $200</a:t>
            </a:r>
            <a:endParaRPr lang="es-BO" sz="1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111" y="5449396"/>
            <a:ext cx="415646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Reembolso = $12.50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Inicio Rápido en Alex = $75 (250 x 30%)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Inicio Rápido en 9 personas nuevas de segunda generación = $67.50 (2250 x 3%)</a:t>
            </a:r>
            <a:endParaRPr lang="es-BO" sz="1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667838" y="2663790"/>
            <a:ext cx="2462097" cy="71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1" idx="3"/>
          </p:cNvCxnSpPr>
          <p:nvPr/>
        </p:nvCxnSpPr>
        <p:spPr>
          <a:xfrm flipV="1">
            <a:off x="3855308" y="3029001"/>
            <a:ext cx="432789" cy="3329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5201622" y="2663790"/>
            <a:ext cx="2354647" cy="7063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1" idx="5"/>
          </p:cNvCxnSpPr>
          <p:nvPr/>
        </p:nvCxnSpPr>
        <p:spPr>
          <a:xfrm flipH="1" flipV="1">
            <a:off x="5051773" y="3029001"/>
            <a:ext cx="335618" cy="3389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4129935" y="2107163"/>
            <a:ext cx="1080000" cy="108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TU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941969" y="4179288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1592120" y="4179288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1830899" y="4171056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961906" y="4114316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3612057" y="4114316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3850836" y="4106084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981964" y="4128032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5632115" y="4128032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5870894" y="4119800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7091987" y="3250770"/>
            <a:ext cx="1080000" cy="1080000"/>
          </a:xfrm>
          <a:prstGeom prst="ellipse">
            <a:avLst/>
          </a:prstGeom>
          <a:solidFill>
            <a:srgbClr val="CB9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Alex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078698" y="3244408"/>
            <a:ext cx="1080000" cy="10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065409" y="3233207"/>
            <a:ext cx="1080000" cy="108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052120" y="3250770"/>
            <a:ext cx="1080000" cy="108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35969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286120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931717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3812" y="4477210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299409" y="448522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947594" y="448794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66041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308597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95678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6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14818" y="359393"/>
            <a:ext cx="559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El Poder de la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Duplicación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62878" y="2138910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BO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Tu</a:t>
            </a:r>
          </a:p>
          <a:p>
            <a:pPr algn="ctr"/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s-BO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62878" y="3632392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996300" y="3632393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  <a:endParaRPr lang="en-US" sz="40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729458" y="3691650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Mes 1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074" y="2328421"/>
            <a:ext cx="3785203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Rango: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Gerente Sr. (2000 VO)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43268" y="5070245"/>
            <a:ext cx="479072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Ganancias Mes 1: </a:t>
            </a:r>
            <a:r>
              <a:rPr lang="es-BO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$650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$450 en Bonos de Inicio Rápido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$200 en Bonos de Gerente Sénior</a:t>
            </a:r>
            <a:endParaRPr lang="es-BO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14818" y="359393"/>
            <a:ext cx="559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El Poder de la </a:t>
            </a:r>
            <a:r>
              <a:rPr lang="es-BO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Duplicación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Mes 2 (Duplica Mes 1)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64231" y="5067302"/>
            <a:ext cx="479072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Ganancia</a:t>
            </a: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Mes</a:t>
            </a: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2</a:t>
            </a:r>
            <a:r>
              <a:rPr lang="en-US" sz="20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$1005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Rango</a:t>
            </a: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Director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968" y="5438364"/>
            <a:ext cx="389117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Bonos Infinitos en </a:t>
            </a:r>
            <a:r>
              <a:rPr lang="es-BO" sz="1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Maria</a:t>
            </a: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s-BO" sz="1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Joe</a:t>
            </a: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y </a:t>
            </a:r>
            <a:r>
              <a:rPr lang="es-BO" sz="1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Jose’s</a:t>
            </a: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b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VP = $15 (300 x 5%)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Bonos de Gerente Sr. $200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Bonos de Director $500</a:t>
            </a:r>
            <a:endParaRPr lang="es-BO" sz="1400" dirty="0"/>
          </a:p>
        </p:txBody>
      </p:sp>
      <p:sp>
        <p:nvSpPr>
          <p:cNvPr id="5" name="Rectangle 4"/>
          <p:cNvSpPr/>
          <p:nvPr/>
        </p:nvSpPr>
        <p:spPr>
          <a:xfrm>
            <a:off x="442111" y="5449396"/>
            <a:ext cx="415646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Reembolso = $5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Inicio Rápido en Alex = $150 (500 x 30%)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s-BO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Inicio Rápido en 9 personas nuevas de segunda generación = $135 (4500 x 3%)</a:t>
            </a:r>
            <a:endParaRPr lang="es-BO" sz="1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667838" y="2663790"/>
            <a:ext cx="2462097" cy="71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1" idx="3"/>
          </p:cNvCxnSpPr>
          <p:nvPr/>
        </p:nvCxnSpPr>
        <p:spPr>
          <a:xfrm flipV="1">
            <a:off x="3855308" y="3029001"/>
            <a:ext cx="432789" cy="3329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5201622" y="2663790"/>
            <a:ext cx="2354647" cy="7063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1" idx="5"/>
          </p:cNvCxnSpPr>
          <p:nvPr/>
        </p:nvCxnSpPr>
        <p:spPr>
          <a:xfrm flipH="1" flipV="1">
            <a:off x="5051773" y="3029001"/>
            <a:ext cx="335618" cy="3389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4129935" y="2107163"/>
            <a:ext cx="1080000" cy="108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Tu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(100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941969" y="4179288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1592120" y="4179288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1830899" y="4171056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961906" y="4114316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3612057" y="4114316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3850836" y="4106084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981964" y="4128032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5632115" y="4128032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5870894" y="4119800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7091987" y="3250770"/>
            <a:ext cx="1080000" cy="1080000"/>
          </a:xfrm>
          <a:prstGeom prst="ellipse">
            <a:avLst/>
          </a:prstGeom>
          <a:solidFill>
            <a:srgbClr val="CB9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Alex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078698" y="3244408"/>
            <a:ext cx="1080000" cy="10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(100VP)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065409" y="3233207"/>
            <a:ext cx="1080000" cy="108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(100VP)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052120" y="3250770"/>
            <a:ext cx="1080000" cy="108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(100VP)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35969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286120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931717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3812" y="4477210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299409" y="448522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947594" y="448794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66041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308597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95678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VP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87126" y="359393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Flujo de</a:t>
            </a:r>
            <a:r>
              <a:rPr lang="es-BO" sz="3600" b="1" dirty="0" smtClean="0">
                <a:solidFill>
                  <a:srgbClr val="E4881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s-BO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Ingresos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418" y="-372165"/>
            <a:ext cx="3749744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0" dirty="0">
                <a:solidFill>
                  <a:srgbClr val="FFD065">
                    <a:alpha val="50000"/>
                  </a:srgbClr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8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1150" y="2745736"/>
            <a:ext cx="6571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Bono Infinito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Bono de Club de Presidentes 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Posiciones Adicionales de Franquicia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BO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Bono de Club de Jefes</a:t>
            </a:r>
            <a:endParaRPr lang="es-BO" sz="24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112" y="1681588"/>
            <a:ext cx="81517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>
                <a:latin typeface="Helvetica Neue" charset="0"/>
                <a:ea typeface="Helvetica Neue" charset="0"/>
                <a:cs typeface="Helvetica Neue" charset="0"/>
              </a:rPr>
              <a:t>Hay ocho diferentes fuentes de ingresos disponibles para cada Socio de </a:t>
            </a:r>
            <a:r>
              <a:rPr lang="es-BO" sz="2400" dirty="0" smtClean="0">
                <a:latin typeface="Helvetica Neue" charset="0"/>
                <a:ea typeface="Helvetica Neue" charset="0"/>
                <a:cs typeface="Helvetica Neue" charset="0"/>
              </a:rPr>
              <a:t>Franquicia </a:t>
            </a:r>
            <a:r>
              <a:rPr lang="es-BO" sz="2400" dirty="0">
                <a:latin typeface="Helvetica Neue" charset="0"/>
                <a:ea typeface="Helvetica Neue" charset="0"/>
                <a:cs typeface="Helvetica Neue" charset="0"/>
              </a:rPr>
              <a:t>de Unicity:</a:t>
            </a:r>
          </a:p>
        </p:txBody>
      </p:sp>
    </p:spTree>
    <p:extLst>
      <p:ext uri="{BB962C8B-B14F-4D97-AF65-F5344CB8AC3E}">
        <p14:creationId xmlns:p14="http://schemas.microsoft.com/office/powerpoint/2010/main" val="20868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380" y="359393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El Tiempo es </a:t>
            </a:r>
            <a:r>
              <a:rPr lang="es-BO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Ahora!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Únete al….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1027" name="Picture 3" descr="C:\Users\Duke\Documents\AB WORKING ON VO PROJECTS\Todd\New folder\Unicity Movimiento Logo TRA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0" y="2679700"/>
            <a:ext cx="7615237" cy="271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07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4438" y="35939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Título</a:t>
            </a:r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Principal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Sub Título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5897" y="3525165"/>
            <a:ext cx="6625222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Texto - Párrafo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7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4438" y="359393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Título</a:t>
            </a:r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Principal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Sub Título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3744" y="2640113"/>
            <a:ext cx="72695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Punto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 1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Punto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 2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Punto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 3</a:t>
            </a:r>
          </a:p>
          <a:p>
            <a:pPr marL="12573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Sub </a:t>
            </a:r>
            <a:r>
              <a:rPr lang="en-US" sz="20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Punto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 1</a:t>
            </a:r>
          </a:p>
          <a:p>
            <a:pPr marL="12573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Sub </a:t>
            </a:r>
            <a:r>
              <a:rPr lang="en-US" sz="2000" dirty="0" err="1" smtClean="0">
                <a:latin typeface="Helvetica Neue Thin" charset="0"/>
                <a:ea typeface="Helvetica Neue Thin" charset="0"/>
                <a:cs typeface="Helvetica Neue Thin" charset="0"/>
              </a:rPr>
              <a:t>Punto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 2</a:t>
            </a:r>
            <a:endParaRPr lang="en-US" sz="20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7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5" name="Rectangle 4"/>
          <p:cNvSpPr/>
          <p:nvPr/>
        </p:nvSpPr>
        <p:spPr>
          <a:xfrm>
            <a:off x="3855308" y="3496542"/>
            <a:ext cx="5202967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Gana $40 Vendiendo Cleanse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3" y="2536156"/>
            <a:ext cx="4296397" cy="27743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Beneficios al Por Menor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Gana dinero vendiendo productos de Unicity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799" y="359393"/>
            <a:ext cx="450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s-BO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s-BO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" y="2433743"/>
            <a:ext cx="4292267" cy="3268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87419" y="3521209"/>
            <a:ext cx="5356581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Gana $45 Vendiendo Balance 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Beneficios al Por Menor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1773" y="2053003"/>
            <a:ext cx="728045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Gana dinero vendiendo productos de Unicity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7550" y="359393"/>
            <a:ext cx="460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sp>
        <p:nvSpPr>
          <p:cNvPr id="22" name="Oval 21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52850" y="3496542"/>
            <a:ext cx="5391149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Gana $25 Vendiendo Complete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Beneficios al Por Menor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1773" y="2053003"/>
            <a:ext cx="728045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Gana dinero vendiendo productos de Unicity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825" y="359393"/>
            <a:ext cx="430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sp>
        <p:nvSpPr>
          <p:cNvPr id="20" name="Oval 19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6" y="2114698"/>
            <a:ext cx="2908883" cy="43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40" y="2520689"/>
            <a:ext cx="4647285" cy="31120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55308" y="3496542"/>
            <a:ext cx="5137706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Gana $40 Vendiendo Matcha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Beneficios al Por Menor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1773" y="2053003"/>
            <a:ext cx="728045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Gana dinero vendiendo productos de Unicity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9926" y="359393"/>
            <a:ext cx="464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Centro de </a:t>
            </a:r>
            <a:r>
              <a:rPr lang="es-BO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Beneficio </a:t>
            </a:r>
          </a:p>
        </p:txBody>
      </p:sp>
      <p:sp>
        <p:nvSpPr>
          <p:cNvPr id="21" name="Oval 20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15651" y="359393"/>
            <a:ext cx="489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Definición de </a:t>
            </a:r>
            <a:r>
              <a:rPr lang="es-BO" sz="3600" dirty="0" smtClean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Términos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1450" y="2134185"/>
            <a:ext cx="8796922" cy="2179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Debido a las diferencias en las monedas del mundo, se asigno un valor en puntos a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los productos de Unicity</a:t>
            </a: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. Todos los avances de rango y las ganancias se basan en puntos.</a:t>
            </a:r>
            <a:b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</a:br>
            <a:endParaRPr lang="es-BO" sz="24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lnSpc>
                <a:spcPct val="115000"/>
              </a:lnSpc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Ejemplos: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211" y="4227412"/>
            <a:ext cx="713026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Cleanse 50 puntos - $70 al por Mayor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Balance 52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puntos - </a:t>
            </a: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$75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al por Mayor</a:t>
            </a:r>
            <a:endParaRPr lang="es-BO" sz="24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Matcha 50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puntos - </a:t>
            </a: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$70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al por Mayor</a:t>
            </a:r>
            <a:endParaRPr lang="es-BO" sz="24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•	Complete 25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puntos - </a:t>
            </a: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$50 </a:t>
            </a:r>
            <a:r>
              <a:rPr lang="es-BO" sz="2400" dirty="0">
                <a:latin typeface="Helvetica Neue Light" charset="0"/>
                <a:ea typeface="Helvetica Neue Light" charset="0"/>
                <a:cs typeface="Helvetica Neue Light" charset="0"/>
              </a:rPr>
              <a:t>al por Mayor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Puntos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2084614" cy="10423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Volumen Personal o VP</a:t>
            </a:r>
            <a:endParaRPr lang="es-BO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1133" y="5808082"/>
            <a:ext cx="5576917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BO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Tu VP total en este ejemplo es 250 VP</a:t>
            </a:r>
            <a:endParaRPr lang="es-BO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657600" y="2776687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BO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Tu</a:t>
            </a:r>
          </a:p>
          <a:p>
            <a:pPr algn="ctr"/>
            <a:r>
              <a:rPr lang="es-BO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(100 VP)</a:t>
            </a:r>
            <a:endParaRPr lang="es-BO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657600" y="4270169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Cliente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#2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791022" y="4270170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Cliente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#1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5524180" y="4329427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Cliente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#3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 VP)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5651" y="359393"/>
            <a:ext cx="489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BO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Definición de </a:t>
            </a:r>
            <a:r>
              <a:rPr lang="es-BO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Términos</a:t>
            </a:r>
            <a:endParaRPr lang="es-BO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50" y="1975400"/>
            <a:ext cx="895350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BO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VP es la suma total de tus pedidos con Unicity y las ordenes de todos tus clientes directamente con Unicity durante un mes de comisión.</a:t>
            </a:r>
          </a:p>
        </p:txBody>
      </p:sp>
    </p:spTree>
    <p:extLst>
      <p:ext uri="{BB962C8B-B14F-4D97-AF65-F5344CB8AC3E}">
        <p14:creationId xmlns:p14="http://schemas.microsoft.com/office/powerpoint/2010/main" val="7835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1597</Words>
  <Application>Microsoft Macintosh PowerPoint</Application>
  <PresentationFormat>On-screen Show (4:3)</PresentationFormat>
  <Paragraphs>437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Smith</dc:creator>
  <cp:lastModifiedBy>Todd Smith</cp:lastModifiedBy>
  <cp:revision>113</cp:revision>
  <dcterms:created xsi:type="dcterms:W3CDTF">2015-09-03T13:50:54Z</dcterms:created>
  <dcterms:modified xsi:type="dcterms:W3CDTF">2016-03-05T12:34:52Z</dcterms:modified>
</cp:coreProperties>
</file>